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</p:sldIdLst>
  <p:sldSz cx="13004800" cy="9753600"/>
  <p:notesSz cx="13004800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28" y="-7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4570" y="695960"/>
            <a:ext cx="10995660" cy="1232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15/10/17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15/10/17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15/10/17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15/10/17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15/10/17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0"/>
                </a:moveTo>
                <a:lnTo>
                  <a:pt x="13004800" y="0"/>
                </a:lnTo>
                <a:lnTo>
                  <a:pt x="13004800" y="9753600"/>
                </a:lnTo>
                <a:lnTo>
                  <a:pt x="0" y="9753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13555" y="685800"/>
            <a:ext cx="437769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16100" y="3471164"/>
            <a:ext cx="10105390" cy="5146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15/10/17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3632200"/>
            <a:ext cx="736536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Extended</a:t>
            </a:r>
            <a:r>
              <a:rPr spc="-75" dirty="0"/>
              <a:t> </a:t>
            </a:r>
            <a:r>
              <a:rPr spc="-90" dirty="0"/>
              <a:t>Essay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43400" y="5054600"/>
            <a:ext cx="4324350" cy="14782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3800"/>
              </a:lnSpc>
              <a:spcBef>
                <a:spcPts val="260"/>
              </a:spcBef>
            </a:pP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Final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Formatting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Advice </a:t>
            </a:r>
            <a:r>
              <a:rPr sz="32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ts val="3679"/>
              </a:lnSpc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9700" y="685800"/>
            <a:ext cx="256667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Other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5100" y="2895600"/>
            <a:ext cx="774065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7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800" spc="15" dirty="0">
                <a:solidFill>
                  <a:srgbClr val="FFFFFF"/>
                </a:solidFill>
                <a:latin typeface="Arial"/>
                <a:cs typeface="Arial"/>
              </a:rPr>
              <a:t>following </a:t>
            </a:r>
            <a:r>
              <a:rPr sz="3800" spc="25" dirty="0">
                <a:solidFill>
                  <a:srgbClr val="FFFFFF"/>
                </a:solidFill>
                <a:latin typeface="Arial"/>
                <a:cs typeface="Arial"/>
              </a:rPr>
              <a:t>formatting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25" dirty="0">
                <a:solidFill>
                  <a:srgbClr val="FFFFFF"/>
                </a:solidFill>
                <a:latin typeface="Arial"/>
                <a:cs typeface="Arial"/>
              </a:rPr>
              <a:t>required: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68600" y="40950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3100" y="4013200"/>
            <a:ext cx="7179309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the use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800" spc="15" dirty="0">
                <a:solidFill>
                  <a:srgbClr val="FFFFFF"/>
                </a:solidFill>
                <a:latin typeface="Arial"/>
                <a:cs typeface="Arial"/>
              </a:rPr>
              <a:t>12-point, </a:t>
            </a:r>
            <a:r>
              <a:rPr sz="3800" spc="35" dirty="0">
                <a:solidFill>
                  <a:srgbClr val="FFFFFF"/>
                </a:solidFill>
                <a:latin typeface="Arial"/>
                <a:cs typeface="Arial"/>
              </a:rPr>
              <a:t>readable</a:t>
            </a:r>
            <a:r>
              <a:rPr sz="3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font</a:t>
            </a:r>
            <a:endParaRPr sz="3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8600" y="52126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13100" y="5130800"/>
            <a:ext cx="34048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60" dirty="0">
                <a:solidFill>
                  <a:srgbClr val="FFFFFF"/>
                </a:solidFill>
                <a:latin typeface="Arial"/>
                <a:cs typeface="Arial"/>
              </a:rPr>
              <a:t>double</a:t>
            </a:r>
            <a:r>
              <a:rPr sz="3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80" dirty="0">
                <a:solidFill>
                  <a:srgbClr val="FFFFFF"/>
                </a:solidFill>
                <a:latin typeface="Arial"/>
                <a:cs typeface="Arial"/>
              </a:rPr>
              <a:t>spacing</a:t>
            </a:r>
            <a:endParaRPr sz="3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8600" y="63302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3100" y="6248400"/>
            <a:ext cx="361886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100" dirty="0">
                <a:solidFill>
                  <a:srgbClr val="FFFFFF"/>
                </a:solidFill>
                <a:latin typeface="Arial"/>
                <a:cs typeface="Arial"/>
              </a:rPr>
              <a:t>page</a:t>
            </a:r>
            <a:r>
              <a:rPr sz="3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40" dirty="0">
                <a:solidFill>
                  <a:srgbClr val="FFFFFF"/>
                </a:solidFill>
                <a:latin typeface="Arial"/>
                <a:cs typeface="Arial"/>
              </a:rPr>
              <a:t>numbering</a:t>
            </a:r>
            <a:endParaRPr sz="3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68600" y="7447853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3100" y="7366000"/>
            <a:ext cx="8690610" cy="11887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55"/>
              </a:spcBef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no </a:t>
            </a:r>
            <a:r>
              <a:rPr sz="3800" spc="60" dirty="0">
                <a:solidFill>
                  <a:srgbClr val="FFFFFF"/>
                </a:solidFill>
                <a:latin typeface="Arial"/>
                <a:cs typeface="Arial"/>
              </a:rPr>
              <a:t>candidate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3800" spc="30" dirty="0">
                <a:solidFill>
                  <a:srgbClr val="FFFFFF"/>
                </a:solidFill>
                <a:latin typeface="Arial"/>
                <a:cs typeface="Arial"/>
              </a:rPr>
              <a:t>school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name on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8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title  </a:t>
            </a:r>
            <a:r>
              <a:rPr sz="3800" spc="100" dirty="0">
                <a:solidFill>
                  <a:srgbClr val="FFFFFF"/>
                </a:solidFill>
                <a:latin typeface="Arial"/>
                <a:cs typeface="Arial"/>
              </a:rPr>
              <a:t>page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3800" spc="100" dirty="0">
                <a:solidFill>
                  <a:srgbClr val="FFFFFF"/>
                </a:solidFill>
                <a:latin typeface="Arial"/>
                <a:cs typeface="Arial"/>
              </a:rPr>
              <a:t>page</a:t>
            </a:r>
            <a:r>
              <a:rPr sz="3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25" dirty="0">
                <a:solidFill>
                  <a:srgbClr val="FFFFFF"/>
                </a:solidFill>
                <a:latin typeface="Arial"/>
                <a:cs typeface="Arial"/>
              </a:rPr>
              <a:t>headers.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0700" y="685800"/>
            <a:ext cx="689483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4000 </a:t>
            </a:r>
            <a:r>
              <a:rPr spc="65" dirty="0"/>
              <a:t>word</a:t>
            </a:r>
            <a:r>
              <a:rPr spc="-50" dirty="0"/>
              <a:t> </a:t>
            </a:r>
            <a:r>
              <a:rPr spc="-5" dirty="0"/>
              <a:t>limit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52032"/>
              </p:ext>
            </p:extLst>
          </p:nvPr>
        </p:nvGraphicFramePr>
        <p:xfrm>
          <a:off x="1047750" y="2279650"/>
          <a:ext cx="11099800" cy="60930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9900"/>
                <a:gridCol w="5549900"/>
              </a:tblGrid>
              <a:tr h="876300"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1750"/>
                        </a:spcBef>
                      </a:pPr>
                      <a:r>
                        <a:rPr sz="2800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Include </a:t>
                      </a:r>
                      <a:r>
                        <a:rPr sz="2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2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word</a:t>
                      </a:r>
                      <a:r>
                        <a:rPr sz="2800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count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22225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28575">
                      <a:solidFill>
                        <a:srgbClr val="D6D7D6"/>
                      </a:solidFill>
                      <a:prstDash val="solid"/>
                    </a:lnB>
                    <a:solidFill>
                      <a:srgbClr val="0065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0"/>
                        </a:spcBef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 </a:t>
                      </a:r>
                      <a:r>
                        <a:rPr sz="2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sz="2800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include </a:t>
                      </a:r>
                      <a:r>
                        <a:rPr sz="2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2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word</a:t>
                      </a:r>
                      <a:r>
                        <a:rPr sz="2800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count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22225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28575">
                      <a:solidFill>
                        <a:srgbClr val="D6D7D6"/>
                      </a:solidFill>
                      <a:prstDash val="solid"/>
                    </a:lnB>
                    <a:solidFill>
                      <a:srgbClr val="0065C1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10"/>
                        </a:spcBef>
                      </a:pPr>
                      <a:r>
                        <a:rPr sz="28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Introduction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21717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28575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710"/>
                        </a:spcBef>
                      </a:pPr>
                      <a:r>
                        <a:rPr sz="2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Contents</a:t>
                      </a:r>
                      <a:r>
                        <a:rPr sz="2800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page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21717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28575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800"/>
                        </a:spcBef>
                      </a:pPr>
                      <a:r>
                        <a:rPr sz="2800" spc="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Body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22860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873250" marR="817880" indent="-1041400">
                        <a:lnSpc>
                          <a:spcPts val="3400"/>
                        </a:lnSpc>
                        <a:spcBef>
                          <a:spcPts val="480"/>
                        </a:spcBef>
                      </a:pPr>
                      <a:r>
                        <a:rPr lang="en-US" sz="2800" spc="2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Diagrams</a:t>
                      </a:r>
                      <a:r>
                        <a:rPr lang="en-US" sz="2800" spc="25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and graphs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836961"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sz="2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79705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15"/>
                        </a:spcBef>
                      </a:pPr>
                      <a:r>
                        <a:rPr sz="2800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Tables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79705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1695450" marR="336550" indent="-1358900">
                        <a:lnSpc>
                          <a:spcPts val="3400"/>
                        </a:lnSpc>
                        <a:spcBef>
                          <a:spcPts val="430"/>
                        </a:spcBef>
                      </a:pPr>
                      <a:r>
                        <a:rPr sz="2800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Footnotes </a:t>
                      </a:r>
                      <a:r>
                        <a:rPr sz="2800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2800" spc="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endnotes </a:t>
                      </a:r>
                      <a:r>
                        <a:rPr sz="28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that</a:t>
                      </a:r>
                      <a:r>
                        <a:rPr sz="2800" spc="-2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are  </a:t>
                      </a:r>
                      <a:r>
                        <a:rPr sz="2800" spc="-5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sz="2800" spc="-7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citations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0"/>
                        </a:spcBef>
                      </a:pPr>
                      <a:r>
                        <a:rPr lang="en-US" sz="2800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Works cited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22225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84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lang="en-US" sz="2800" spc="3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RPPF</a:t>
                      </a:r>
                      <a:r>
                        <a:rPr lang="en-US" sz="2800" spc="30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form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192405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5"/>
                        </a:spcBef>
                      </a:pPr>
                      <a:r>
                        <a:rPr lang="en-US" sz="2800" spc="-16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Title page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229235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18748" y="3187700"/>
            <a:ext cx="5103495" cy="4054475"/>
          </a:xfrm>
          <a:custGeom>
            <a:avLst/>
            <a:gdLst/>
            <a:ahLst/>
            <a:cxnLst/>
            <a:rect l="l" t="t" r="r" b="b"/>
            <a:pathLst>
              <a:path w="5103495" h="4054475">
                <a:moveTo>
                  <a:pt x="0" y="0"/>
                </a:moveTo>
                <a:lnTo>
                  <a:pt x="5103437" y="0"/>
                </a:lnTo>
                <a:lnTo>
                  <a:pt x="5103437" y="4054132"/>
                </a:lnTo>
                <a:lnTo>
                  <a:pt x="0" y="405413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1000" y="457200"/>
            <a:ext cx="7160259" cy="171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Illustrations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spc="25" dirty="0"/>
              <a:t>(maps, </a:t>
            </a:r>
            <a:r>
              <a:rPr sz="3000" spc="30" dirty="0"/>
              <a:t>diagrams, </a:t>
            </a:r>
            <a:r>
              <a:rPr sz="3000" spc="25" dirty="0"/>
              <a:t>charts, </a:t>
            </a:r>
            <a:r>
              <a:rPr sz="3000" spc="15" dirty="0"/>
              <a:t>tables,</a:t>
            </a:r>
            <a:r>
              <a:rPr sz="3000" spc="-125" dirty="0"/>
              <a:t> </a:t>
            </a:r>
            <a:r>
              <a:rPr sz="3000" spc="25" dirty="0"/>
              <a:t>pictures)</a:t>
            </a:r>
            <a:endParaRPr sz="3000" dirty="0"/>
          </a:p>
        </p:txBody>
      </p:sp>
      <p:sp>
        <p:nvSpPr>
          <p:cNvPr id="4" name="object 4"/>
          <p:cNvSpPr txBox="1"/>
          <p:nvPr/>
        </p:nvSpPr>
        <p:spPr>
          <a:xfrm>
            <a:off x="990600" y="3031110"/>
            <a:ext cx="1587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30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3500" y="2984500"/>
            <a:ext cx="7175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neat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0" y="3869310"/>
            <a:ext cx="1587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30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3500" y="3822700"/>
            <a:ext cx="14420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eadable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4707510"/>
            <a:ext cx="1587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30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3500" y="4660900"/>
            <a:ext cx="3760470" cy="44289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60"/>
              </a:spcBef>
            </a:pP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clearly </a:t>
            </a:r>
            <a:r>
              <a:rPr sz="2800" spc="30" dirty="0" smtClean="0">
                <a:solidFill>
                  <a:srgbClr val="FFFFFF"/>
                </a:solidFill>
                <a:latin typeface="Arial"/>
                <a:cs typeface="Arial"/>
              </a:rPr>
              <a:t>labelled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600" y="5977510"/>
            <a:ext cx="1587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30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33500" y="5930900"/>
            <a:ext cx="36360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“interpreted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ease”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0600" y="6815710"/>
            <a:ext cx="1587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30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33500" y="6769100"/>
            <a:ext cx="3253740" cy="88391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60"/>
              </a:spcBef>
            </a:pP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directly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relevant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800" spc="30" dirty="0">
                <a:solidFill>
                  <a:srgbClr val="FFFFFF"/>
                </a:solidFill>
                <a:latin typeface="Arial"/>
                <a:cs typeface="Arial"/>
              </a:rPr>
              <a:t>appropriate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0600" y="8085710"/>
            <a:ext cx="1587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30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33500" y="8039100"/>
            <a:ext cx="11715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90" dirty="0">
                <a:solidFill>
                  <a:srgbClr val="FFFFFF"/>
                </a:solidFill>
                <a:latin typeface="Arial"/>
                <a:cs typeface="Arial"/>
              </a:rPr>
              <a:t>cited!!!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70600" y="3276600"/>
            <a:ext cx="5105400" cy="405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9900" y="266700"/>
            <a:ext cx="44519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spc="135" dirty="0"/>
              <a:t>Appendices</a:t>
            </a:r>
            <a:endParaRPr sz="6400"/>
          </a:p>
        </p:txBody>
      </p:sp>
      <p:sp>
        <p:nvSpPr>
          <p:cNvPr id="3" name="object 3"/>
          <p:cNvSpPr txBox="1"/>
          <p:nvPr/>
        </p:nvSpPr>
        <p:spPr>
          <a:xfrm>
            <a:off x="1371600" y="1761489"/>
            <a:ext cx="5710555" cy="746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700" b="1" spc="10" dirty="0">
                <a:solidFill>
                  <a:srgbClr val="FF2600"/>
                </a:solidFill>
                <a:latin typeface="Arial"/>
                <a:cs typeface="Arial"/>
              </a:rPr>
              <a:t>NOT</a:t>
            </a:r>
            <a:r>
              <a:rPr sz="4700" b="1" spc="-200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4700" b="1" spc="5" dirty="0">
                <a:solidFill>
                  <a:srgbClr val="FF2600"/>
                </a:solidFill>
                <a:latin typeface="Arial"/>
                <a:cs typeface="Arial"/>
              </a:rPr>
              <a:t>ASSESSED!!!!!</a:t>
            </a:r>
            <a:endParaRPr sz="4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3014614"/>
            <a:ext cx="181610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50" spc="36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1600" y="2950463"/>
            <a:ext cx="9702800" cy="151515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3250" spc="5" dirty="0" smtClean="0">
                <a:solidFill>
                  <a:srgbClr val="FFFFFF"/>
                </a:solidFill>
                <a:latin typeface="Arial"/>
                <a:cs typeface="Arial"/>
              </a:rPr>
              <a:t>There is no valid reason to include appendices for a psychology EE.  They should not be included in the final submission.</a:t>
            </a:r>
            <a:endParaRPr sz="32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1700" y="685800"/>
            <a:ext cx="866457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60" dirty="0"/>
              <a:t>Academic</a:t>
            </a:r>
            <a:r>
              <a:rPr spc="-60" dirty="0"/>
              <a:t> </a:t>
            </a:r>
            <a:r>
              <a:rPr spc="-5" dirty="0"/>
              <a:t>Honesty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5362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454400"/>
            <a:ext cx="979170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800" spc="10" dirty="0" smtClean="0">
                <a:solidFill>
                  <a:srgbClr val="FFFFFF"/>
                </a:solidFill>
                <a:latin typeface="Arial"/>
                <a:cs typeface="Arial"/>
              </a:rPr>
              <a:t>All citations must appear in the works cited.</a:t>
            </a:r>
            <a:endParaRPr sz="3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6538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572000"/>
            <a:ext cx="9791700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800" dirty="0" smtClean="0">
                <a:solidFill>
                  <a:srgbClr val="FFFFFF"/>
                </a:solidFill>
                <a:latin typeface="Arial"/>
                <a:cs typeface="Arial"/>
              </a:rPr>
              <a:t>All works in the works cited must be cited in the essay.</a:t>
            </a:r>
            <a:endParaRPr sz="3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Final</a:t>
            </a:r>
            <a:r>
              <a:rPr spc="-95" dirty="0"/>
              <a:t> </a:t>
            </a:r>
            <a:r>
              <a:rPr dirty="0"/>
              <a:t>Tips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2695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187700"/>
            <a:ext cx="743712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20" dirty="0">
                <a:solidFill>
                  <a:srgbClr val="FFFFFF"/>
                </a:solidFill>
                <a:latin typeface="Arial"/>
                <a:cs typeface="Arial"/>
              </a:rPr>
              <a:t>Proofread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(you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must </a:t>
            </a:r>
            <a:r>
              <a:rPr sz="3800" spc="100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38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yourself)</a:t>
            </a:r>
            <a:endParaRPr sz="3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3871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305300"/>
            <a:ext cx="681228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35" dirty="0">
                <a:solidFill>
                  <a:srgbClr val="FFFFFF"/>
                </a:solidFill>
                <a:latin typeface="Arial"/>
                <a:cs typeface="Arial"/>
              </a:rPr>
              <a:t>Check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3800" spc="15" dirty="0">
                <a:solidFill>
                  <a:srgbClr val="FFFFFF"/>
                </a:solidFill>
                <a:latin typeface="Arial"/>
                <a:cs typeface="Arial"/>
              </a:rPr>
              <a:t>citations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3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75" dirty="0">
                <a:solidFill>
                  <a:srgbClr val="FFFFFF"/>
                </a:solidFill>
                <a:latin typeface="Arial"/>
                <a:cs typeface="Arial"/>
              </a:rPr>
              <a:t>accuracy</a:t>
            </a:r>
            <a:endParaRPr sz="3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55047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5422900"/>
            <a:ext cx="665035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70" dirty="0">
                <a:solidFill>
                  <a:srgbClr val="FFFFFF"/>
                </a:solidFill>
                <a:latin typeface="Arial"/>
                <a:cs typeface="Arial"/>
              </a:rPr>
              <a:t>TOC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3800" spc="100" dirty="0">
                <a:solidFill>
                  <a:srgbClr val="FFFFFF"/>
                </a:solidFill>
                <a:latin typeface="Arial"/>
                <a:cs typeface="Arial"/>
              </a:rPr>
              <a:t>page </a:t>
            </a:r>
            <a:r>
              <a:rPr sz="3800" spc="25" dirty="0">
                <a:solidFill>
                  <a:srgbClr val="FFFFFF"/>
                </a:solidFill>
                <a:latin typeface="Arial"/>
                <a:cs typeface="Arial"/>
              </a:rPr>
              <a:t>numbers</a:t>
            </a:r>
            <a:r>
              <a:rPr sz="3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50" dirty="0">
                <a:solidFill>
                  <a:srgbClr val="FFFFFF"/>
                </a:solidFill>
                <a:latin typeface="Arial"/>
                <a:cs typeface="Arial"/>
              </a:rPr>
              <a:t>accurate</a:t>
            </a:r>
            <a:endParaRPr sz="3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6622353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5100" y="6540500"/>
            <a:ext cx="72402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3800" spc="60" dirty="0">
                <a:solidFill>
                  <a:srgbClr val="FFFFFF"/>
                </a:solidFill>
                <a:latin typeface="Arial"/>
                <a:cs typeface="Arial"/>
              </a:rPr>
              <a:t>copies and </a:t>
            </a:r>
            <a:r>
              <a:rPr sz="3800" spc="100" dirty="0">
                <a:solidFill>
                  <a:srgbClr val="FFFFFF"/>
                </a:solidFill>
                <a:latin typeface="Arial"/>
                <a:cs typeface="Arial"/>
              </a:rPr>
              <a:t>back up</a:t>
            </a:r>
            <a:r>
              <a:rPr sz="380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60" dirty="0">
                <a:solidFill>
                  <a:srgbClr val="FFFFFF"/>
                </a:solidFill>
                <a:latin typeface="Arial"/>
                <a:cs typeface="Arial"/>
              </a:rPr>
              <a:t>copies</a:t>
            </a:r>
            <a:endParaRPr sz="3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0600" y="7739953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5100" y="7658100"/>
            <a:ext cx="7722234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5" dirty="0">
                <a:solidFill>
                  <a:srgbClr val="FFFFFF"/>
                </a:solidFill>
                <a:latin typeface="Arial"/>
                <a:cs typeface="Arial"/>
              </a:rPr>
              <a:t>Save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3800" spc="25" dirty="0">
                <a:solidFill>
                  <a:srgbClr val="FFFFFF"/>
                </a:solidFill>
                <a:latin typeface="Arial"/>
                <a:cs typeface="Arial"/>
              </a:rPr>
              <a:t>working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material </a:t>
            </a:r>
            <a:r>
              <a:rPr sz="3800" spc="6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800" spc="25" dirty="0">
                <a:solidFill>
                  <a:srgbClr val="FFFFFF"/>
                </a:solidFill>
                <a:latin typeface="Arial"/>
                <a:cs typeface="Arial"/>
              </a:rPr>
              <a:t>drafts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1100" y="685800"/>
            <a:ext cx="555879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Assessment</a:t>
            </a:r>
          </a:p>
        </p:txBody>
      </p:sp>
      <p:sp>
        <p:nvSpPr>
          <p:cNvPr id="3" name="object 3"/>
          <p:cNvSpPr/>
          <p:nvPr/>
        </p:nvSpPr>
        <p:spPr>
          <a:xfrm>
            <a:off x="1689100" y="2374900"/>
            <a:ext cx="9626600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5400" y="7353300"/>
            <a:ext cx="10417810" cy="114133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197100" marR="5080" indent="-2184400">
              <a:lnSpc>
                <a:spcPts val="4300"/>
              </a:lnSpc>
              <a:spcBef>
                <a:spcPts val="260"/>
              </a:spcBef>
            </a:pPr>
            <a:r>
              <a:rPr sz="3600" spc="-40" dirty="0">
                <a:solidFill>
                  <a:srgbClr val="FFFFFF"/>
                </a:solidFill>
                <a:latin typeface="Arial"/>
                <a:cs typeface="Arial"/>
              </a:rPr>
              <a:t>Refer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00" spc="10" dirty="0">
                <a:solidFill>
                  <a:srgbClr val="FFFFFF"/>
                </a:solidFill>
                <a:latin typeface="Arial"/>
                <a:cs typeface="Arial"/>
              </a:rPr>
              <a:t>“Assessment 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Criteria” </a:t>
            </a:r>
            <a:r>
              <a:rPr sz="3600" spc="6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00" spc="75" dirty="0">
                <a:solidFill>
                  <a:srgbClr val="FFFFFF"/>
                </a:solidFill>
                <a:latin typeface="Arial"/>
                <a:cs typeface="Arial"/>
              </a:rPr>
              <a:t>“Unpacking</a:t>
            </a:r>
            <a:r>
              <a:rPr sz="3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the  Assessment 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Criteria” 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400" y="685800"/>
            <a:ext cx="864552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0" dirty="0"/>
              <a:t>Required</a:t>
            </a:r>
            <a:r>
              <a:rPr spc="-70" dirty="0"/>
              <a:t> </a:t>
            </a:r>
            <a:r>
              <a:rPr spc="-60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804924"/>
            <a:ext cx="669925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09190">
              <a:lnSpc>
                <a:spcPct val="157900"/>
              </a:lnSpc>
              <a:spcBef>
                <a:spcPts val="100"/>
              </a:spcBef>
            </a:pPr>
            <a:r>
              <a:rPr sz="3800" spc="-30" dirty="0">
                <a:solidFill>
                  <a:srgbClr val="FFFFFF"/>
                </a:solidFill>
                <a:latin typeface="Arial"/>
                <a:cs typeface="Arial"/>
              </a:rPr>
              <a:t>1.Title </a:t>
            </a:r>
            <a:r>
              <a:rPr sz="3800" spc="100" dirty="0">
                <a:solidFill>
                  <a:srgbClr val="FFFFFF"/>
                </a:solidFill>
                <a:latin typeface="Arial"/>
                <a:cs typeface="Arial"/>
              </a:rPr>
              <a:t>page 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2.Contents </a:t>
            </a:r>
            <a:r>
              <a:rPr sz="3800" spc="100" dirty="0">
                <a:solidFill>
                  <a:srgbClr val="FFFFFF"/>
                </a:solidFill>
                <a:latin typeface="Arial"/>
                <a:cs typeface="Arial"/>
              </a:rPr>
              <a:t>page  </a:t>
            </a:r>
            <a:r>
              <a:rPr sz="3800" spc="25" dirty="0">
                <a:solidFill>
                  <a:srgbClr val="FFFFFF"/>
                </a:solidFill>
                <a:latin typeface="Arial"/>
                <a:cs typeface="Arial"/>
              </a:rPr>
              <a:t>3.Introduction  </a:t>
            </a:r>
            <a:r>
              <a:rPr sz="3800" spc="30" dirty="0">
                <a:solidFill>
                  <a:srgbClr val="FFFFFF"/>
                </a:solidFill>
                <a:latin typeface="Arial"/>
                <a:cs typeface="Arial"/>
              </a:rPr>
              <a:t>4.Body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sz="38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essay  </a:t>
            </a:r>
            <a:r>
              <a:rPr sz="3800" spc="10" dirty="0">
                <a:solidFill>
                  <a:srgbClr val="FFFFFF"/>
                </a:solidFill>
                <a:latin typeface="Arial"/>
                <a:cs typeface="Arial"/>
              </a:rPr>
              <a:t>5.Conclusion</a:t>
            </a:r>
            <a:endParaRPr sz="3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40"/>
              </a:spcBef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6.</a:t>
            </a:r>
            <a:r>
              <a:rPr sz="3800" spc="-5" dirty="0" smtClean="0">
                <a:solidFill>
                  <a:srgbClr val="FFFFFF"/>
                </a:solidFill>
                <a:latin typeface="Arial"/>
                <a:cs typeface="Arial"/>
              </a:rPr>
              <a:t>References</a:t>
            </a:r>
            <a:endParaRPr sz="3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9100" y="685800"/>
            <a:ext cx="454279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Title</a:t>
            </a:r>
            <a:r>
              <a:rPr spc="-85" dirty="0"/>
              <a:t> </a:t>
            </a:r>
            <a:r>
              <a:rPr spc="-5" dirty="0"/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736222"/>
            <a:ext cx="188595" cy="41655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550" spc="38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7000" y="2664460"/>
            <a:ext cx="8839200" cy="5386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3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400" spc="0" dirty="0" smtClean="0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sz="3400" spc="0" dirty="0">
                <a:solidFill>
                  <a:srgbClr val="FFFFFF"/>
                </a:solidFill>
                <a:latin typeface="Arial"/>
                <a:cs typeface="Arial"/>
              </a:rPr>
              <a:t>title </a:t>
            </a:r>
            <a:r>
              <a:rPr lang="en-US" sz="3400" spc="0" dirty="0" smtClean="0">
                <a:solidFill>
                  <a:srgbClr val="FFFFFF"/>
                </a:solidFill>
                <a:latin typeface="Arial"/>
                <a:cs typeface="Arial"/>
              </a:rPr>
              <a:t>and research question </a:t>
            </a:r>
            <a:r>
              <a:rPr sz="3400" spc="0" dirty="0" smtClean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400" spc="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4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spc="5" dirty="0">
                <a:solidFill>
                  <a:srgbClr val="FFFFFF"/>
                </a:solidFill>
                <a:latin typeface="Arial"/>
                <a:cs typeface="Arial"/>
              </a:rPr>
              <a:t>essay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3736982"/>
            <a:ext cx="188595" cy="4165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550" spc="38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7000" y="3667759"/>
            <a:ext cx="9525000" cy="53860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3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400" spc="0" dirty="0" smtClean="0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lang="en-US" sz="3400" spc="55" dirty="0" smtClean="0">
                <a:solidFill>
                  <a:srgbClr val="FFFFFF"/>
                </a:solidFill>
                <a:latin typeface="Arial"/>
                <a:cs typeface="Arial"/>
              </a:rPr>
              <a:t>subject </a:t>
            </a:r>
            <a:r>
              <a:rPr lang="en-US" sz="3400" spc="0" dirty="0" smtClean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lang="en-US" sz="3400" spc="40" dirty="0" smtClean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lang="en-US" sz="3400" spc="0" dirty="0" smtClean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US" sz="3400" spc="5" dirty="0" smtClean="0">
                <a:solidFill>
                  <a:srgbClr val="FFFFFF"/>
                </a:solidFill>
                <a:latin typeface="Arial"/>
                <a:cs typeface="Arial"/>
              </a:rPr>
              <a:t>essay </a:t>
            </a:r>
            <a:r>
              <a:rPr lang="en-US" sz="3400" spc="0" dirty="0" smtClean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lang="en-US" sz="3400" spc="25" dirty="0" smtClean="0">
                <a:solidFill>
                  <a:srgbClr val="FFFFFF"/>
                </a:solidFill>
                <a:latin typeface="Arial"/>
                <a:cs typeface="Arial"/>
              </a:rPr>
              <a:t>registered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4737742"/>
            <a:ext cx="188595" cy="41655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550" spc="38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97000" y="4671059"/>
            <a:ext cx="10365740" cy="53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100"/>
              </a:spcBef>
            </a:pPr>
            <a:r>
              <a:rPr lang="en-US" sz="3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400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lang="en-US" sz="3400" spc="0" dirty="0" smtClean="0">
                <a:solidFill>
                  <a:srgbClr val="FFFFFF"/>
                </a:solidFill>
                <a:latin typeface="Arial"/>
                <a:cs typeface="Arial"/>
              </a:rPr>
              <a:t> word count </a:t>
            </a:r>
            <a:r>
              <a:rPr lang="mr-IN" sz="3400" spc="0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lang="en-US" sz="3400" spc="0" dirty="0" smtClean="0">
                <a:solidFill>
                  <a:srgbClr val="FFFFFF"/>
                </a:solidFill>
                <a:latin typeface="Arial"/>
                <a:cs typeface="Arial"/>
              </a:rPr>
              <a:t> not to exceed 4000 words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78300" y="8227059"/>
            <a:ext cx="5044440" cy="546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400" b="1" spc="0" dirty="0">
                <a:solidFill>
                  <a:srgbClr val="FF2600"/>
                </a:solidFill>
                <a:latin typeface="Arial"/>
                <a:cs typeface="Arial"/>
              </a:rPr>
              <a:t>Only this, nothing</a:t>
            </a:r>
            <a:r>
              <a:rPr sz="3400" b="1" spc="-80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3400" b="1" spc="5" dirty="0">
                <a:solidFill>
                  <a:srgbClr val="FF2600"/>
                </a:solidFill>
                <a:latin typeface="Arial"/>
                <a:cs typeface="Arial"/>
              </a:rPr>
              <a:t>more!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65800" y="63500"/>
            <a:ext cx="188912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Title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5100" y="1828800"/>
            <a:ext cx="9944100" cy="137229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55"/>
              </a:spcBef>
            </a:pPr>
            <a:r>
              <a:rPr lang="en-US" sz="3800" spc="-2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800" spc="-25" dirty="0" smtClean="0">
                <a:solidFill>
                  <a:srgbClr val="FFFFFF"/>
                </a:solidFill>
                <a:latin typeface="Arial"/>
                <a:cs typeface="Arial"/>
              </a:rPr>
              <a:t>lear</a:t>
            </a:r>
            <a:r>
              <a:rPr sz="3800" spc="-2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800" spc="55" dirty="0">
                <a:solidFill>
                  <a:srgbClr val="FFFFFF"/>
                </a:solidFill>
                <a:latin typeface="Arial"/>
                <a:cs typeface="Arial"/>
              </a:rPr>
              <a:t>focused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summative statement of</a:t>
            </a:r>
            <a:r>
              <a:rPr sz="38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your  </a:t>
            </a:r>
            <a:r>
              <a:rPr sz="3800" spc="0" dirty="0">
                <a:solidFill>
                  <a:srgbClr val="FFFFFF"/>
                </a:solidFill>
                <a:latin typeface="Arial"/>
                <a:cs typeface="Arial"/>
              </a:rPr>
              <a:t>research, </a:t>
            </a:r>
            <a:r>
              <a:rPr sz="5000" b="1" spc="-5" dirty="0">
                <a:solidFill>
                  <a:srgbClr val="FF2600"/>
                </a:solidFill>
                <a:latin typeface="Arial"/>
                <a:cs typeface="Arial"/>
              </a:rPr>
              <a:t>not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3800" spc="0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3800" spc="-5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15" dirty="0">
                <a:solidFill>
                  <a:srgbClr val="FFFFFF"/>
                </a:solidFill>
                <a:latin typeface="Arial"/>
                <a:cs typeface="Arial"/>
              </a:rPr>
              <a:t>question.</a:t>
            </a:r>
            <a:endParaRPr sz="3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783"/>
              </p:ext>
            </p:extLst>
          </p:nvPr>
        </p:nvGraphicFramePr>
        <p:xfrm>
          <a:off x="1073150" y="3702050"/>
          <a:ext cx="10850660" cy="5321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5330"/>
                <a:gridCol w="5425330"/>
              </a:tblGrid>
              <a:tr h="59690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2800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Title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28575">
                      <a:solidFill>
                        <a:srgbClr val="D6D7D6"/>
                      </a:solidFill>
                      <a:prstDash val="solid"/>
                    </a:lnB>
                    <a:solidFill>
                      <a:srgbClr val="0065C1"/>
                    </a:solidFill>
                  </a:tcPr>
                </a:tc>
                <a:tc>
                  <a:txBody>
                    <a:bodyPr/>
                    <a:lstStyle/>
                    <a:p>
                      <a:pPr marL="11849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2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Research</a:t>
                      </a:r>
                      <a:r>
                        <a:rPr sz="2800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Question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6D6"/>
                      </a:solidFill>
                      <a:prstDash val="solid"/>
                    </a:lnT>
                    <a:lnB w="28575">
                      <a:solidFill>
                        <a:srgbClr val="D6D7D6"/>
                      </a:solidFill>
                      <a:prstDash val="solid"/>
                    </a:lnB>
                    <a:solidFill>
                      <a:srgbClr val="0065C1"/>
                    </a:solidFill>
                  </a:tcPr>
                </a:tc>
              </a:tr>
              <a:tr h="294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750" dirty="0">
                        <a:latin typeface="Times New Roman"/>
                        <a:cs typeface="Times New Roman"/>
                      </a:endParaRPr>
                    </a:p>
                    <a:p>
                      <a:pPr marL="260350" marR="262890" indent="5715" algn="ctr">
                        <a:lnSpc>
                          <a:spcPct val="101200"/>
                        </a:lnSpc>
                      </a:pPr>
                      <a:r>
                        <a:rPr lang="en-US" sz="2800" spc="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 negative effects of social media on mental health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28575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5410" marR="95250" indent="-10160" algn="ctr">
                        <a:lnSpc>
                          <a:spcPct val="101200"/>
                        </a:lnSpc>
                        <a:spcBef>
                          <a:spcPts val="1295"/>
                        </a:spcBef>
                      </a:pPr>
                      <a:r>
                        <a:rPr lang="en-US" sz="2800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what extent does research</a:t>
                      </a:r>
                      <a:r>
                        <a:rPr lang="en-US" sz="2800" spc="-5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support that social media plays a significant role in adolescent depression?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164465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28575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7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  <a:tr h="1778000">
                <a:tc>
                  <a:txBody>
                    <a:bodyPr/>
                    <a:lstStyle/>
                    <a:p>
                      <a:pPr marL="679450" marR="647065" indent="-12700">
                        <a:lnSpc>
                          <a:spcPct val="101200"/>
                        </a:lnSpc>
                      </a:pPr>
                      <a:endParaRPr lang="en-US" sz="3100" spc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79450" marR="647065" indent="-12700">
                        <a:lnSpc>
                          <a:spcPct val="101200"/>
                        </a:lnSpc>
                      </a:pPr>
                      <a:r>
                        <a:rPr lang="en-US" sz="2800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lang="en-US" sz="2800" spc="-5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effectiveness of self-talk in improving tennis performance.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D6D6D6"/>
                      </a:solidFill>
                      <a:prstDash val="solid"/>
                    </a:lnL>
                    <a:lnR w="12700">
                      <a:solidFill>
                        <a:srgbClr val="D6D7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74295" algn="ctr">
                        <a:lnSpc>
                          <a:spcPct val="101200"/>
                        </a:lnSpc>
                        <a:spcBef>
                          <a:spcPts val="1870"/>
                        </a:spcBef>
                      </a:pPr>
                      <a:r>
                        <a:rPr lang="en-US" sz="2800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lang="en-US" sz="2800" spc="-5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self-talk an effective strategy for decreasing anxiety in tennis players?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237490" marB="0">
                    <a:lnL w="12700">
                      <a:solidFill>
                        <a:srgbClr val="D6D7D6"/>
                      </a:solidFill>
                      <a:prstDash val="solid"/>
                    </a:lnL>
                    <a:lnR w="12700">
                      <a:solidFill>
                        <a:srgbClr val="D6D6D6"/>
                      </a:solidFill>
                      <a:prstDash val="solid"/>
                    </a:lnR>
                    <a:lnT w="12700">
                      <a:solidFill>
                        <a:srgbClr val="D6D7D6"/>
                      </a:solidFill>
                      <a:prstDash val="solid"/>
                    </a:lnT>
                    <a:lnB w="12700">
                      <a:solidFill>
                        <a:srgbClr val="D6D6D6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0000" y="685800"/>
            <a:ext cx="793242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0" dirty="0"/>
              <a:t>Table </a:t>
            </a:r>
            <a:r>
              <a:rPr dirty="0"/>
              <a:t>of</a:t>
            </a:r>
            <a:r>
              <a:rPr spc="114" dirty="0"/>
              <a:t> </a:t>
            </a:r>
            <a:r>
              <a:rPr spc="-5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8283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746500"/>
            <a:ext cx="506730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8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800" dirty="0" smtClean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60" dirty="0">
                <a:solidFill>
                  <a:srgbClr val="FFFFFF"/>
                </a:solidFill>
                <a:latin typeface="Arial"/>
                <a:cs typeface="Arial"/>
              </a:rPr>
              <a:t>beginning</a:t>
            </a:r>
            <a:endParaRPr sz="3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9459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864100"/>
            <a:ext cx="529590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800" spc="2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800" spc="25" dirty="0" smtClean="0">
                <a:solidFill>
                  <a:srgbClr val="FFFFFF"/>
                </a:solidFill>
                <a:latin typeface="Arial"/>
                <a:cs typeface="Arial"/>
              </a:rPr>
              <a:t>umber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38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75" dirty="0">
                <a:solidFill>
                  <a:srgbClr val="FFFFFF"/>
                </a:solidFill>
                <a:latin typeface="Arial"/>
                <a:cs typeface="Arial"/>
              </a:rPr>
              <a:t>pages</a:t>
            </a:r>
            <a:endParaRPr sz="3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063552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5981700"/>
            <a:ext cx="499681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800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800" spc="-5" dirty="0" smtClean="0">
                <a:solidFill>
                  <a:srgbClr val="FFFFFF"/>
                </a:solidFill>
                <a:latin typeface="Arial"/>
                <a:cs typeface="Arial"/>
              </a:rPr>
              <a:t>ake </a:t>
            </a:r>
            <a:r>
              <a:rPr sz="3800" spc="-20" dirty="0">
                <a:solidFill>
                  <a:srgbClr val="FFFFFF"/>
                </a:solidFill>
                <a:latin typeface="Arial"/>
                <a:cs typeface="Arial"/>
              </a:rPr>
              <a:t>sure </a:t>
            </a:r>
            <a:r>
              <a:rPr sz="3800" spc="-75" dirty="0">
                <a:solidFill>
                  <a:srgbClr val="FFFFFF"/>
                </a:solidFill>
                <a:latin typeface="Arial"/>
                <a:cs typeface="Arial"/>
              </a:rPr>
              <a:t>it’s</a:t>
            </a:r>
            <a:r>
              <a:rPr sz="3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50" dirty="0">
                <a:solidFill>
                  <a:srgbClr val="FFFFFF"/>
                </a:solidFill>
                <a:latin typeface="Arial"/>
                <a:cs typeface="Arial"/>
              </a:rPr>
              <a:t>accurate</a:t>
            </a:r>
            <a:endParaRPr sz="3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7181153"/>
            <a:ext cx="206375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42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5100" y="7099300"/>
            <a:ext cx="8648700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800" spc="-5" dirty="0" smtClean="0">
                <a:solidFill>
                  <a:srgbClr val="FFFFFF"/>
                </a:solidFill>
                <a:latin typeface="Arial"/>
                <a:cs typeface="Arial"/>
              </a:rPr>
              <a:t>Generate a table of contents; don’t just create your own. In Word </a:t>
            </a:r>
            <a:r>
              <a:rPr lang="mr-IN" sz="3800" spc="-5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lang="en-US" sz="3800" spc="-5" dirty="0" smtClean="0">
                <a:solidFill>
                  <a:srgbClr val="FFFFFF"/>
                </a:solidFill>
                <a:latin typeface="Arial"/>
                <a:cs typeface="Arial"/>
              </a:rPr>
              <a:t> use “document elements.”</a:t>
            </a:r>
            <a:endParaRPr sz="3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4600" y="685800"/>
            <a:ext cx="542861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</a:t>
            </a:r>
            <a:r>
              <a:rPr spc="-150" dirty="0"/>
              <a:t>r</a:t>
            </a:r>
            <a:r>
              <a:rPr spc="105" dirty="0"/>
              <a:t>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800309"/>
            <a:ext cx="201295" cy="4470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75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2400" y="2732277"/>
            <a:ext cx="7051040" cy="587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650" spc="1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50" spc="15" dirty="0" smtClean="0">
                <a:solidFill>
                  <a:srgbClr val="FFFFFF"/>
                </a:solidFill>
                <a:latin typeface="Arial"/>
                <a:cs typeface="Arial"/>
              </a:rPr>
              <a:t>ake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clear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focus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sz="36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essay</a:t>
            </a:r>
            <a:endParaRPr sz="36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3863807"/>
            <a:ext cx="201295" cy="4470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75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2400" y="3786377"/>
            <a:ext cx="10554970" cy="114881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345"/>
              </a:spcBef>
            </a:pPr>
            <a:r>
              <a:rPr lang="en-US" sz="3650" spc="1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50" spc="15" dirty="0" smtClean="0">
                <a:solidFill>
                  <a:srgbClr val="FFFFFF"/>
                </a:solidFill>
                <a:latin typeface="Arial"/>
                <a:cs typeface="Arial"/>
              </a:rPr>
              <a:t>ake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clear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50" spc="100" dirty="0">
                <a:solidFill>
                  <a:srgbClr val="FFFFFF"/>
                </a:solidFill>
                <a:latin typeface="Arial"/>
                <a:cs typeface="Arial"/>
              </a:rPr>
              <a:t>scope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of the </a:t>
            </a:r>
            <a:r>
              <a:rPr sz="3650" spc="15" dirty="0" smtClean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lang="en-US" sz="3650" spc="15" dirty="0" smtClean="0">
                <a:solidFill>
                  <a:srgbClr val="FFFFFF"/>
                </a:solidFill>
                <a:latin typeface="Arial"/>
                <a:cs typeface="Arial"/>
              </a:rPr>
              <a:t> - </a:t>
            </a:r>
            <a:r>
              <a:rPr sz="365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650" spc="5" dirty="0" smtClean="0">
                <a:solidFill>
                  <a:srgbClr val="FFFFFF"/>
                </a:solidFill>
                <a:latin typeface="Arial"/>
                <a:cs typeface="Arial"/>
              </a:rPr>
              <a:t>specifically, identify the </a:t>
            </a:r>
            <a:r>
              <a:rPr lang="en-US" sz="3650" spc="10" dirty="0" smtClean="0">
                <a:solidFill>
                  <a:srgbClr val="FFFFFF"/>
                </a:solidFill>
                <a:latin typeface="Arial"/>
                <a:cs typeface="Arial"/>
              </a:rPr>
              <a:t>key </a:t>
            </a:r>
            <a:r>
              <a:rPr sz="3650" spc="30" dirty="0" smtClean="0">
                <a:solidFill>
                  <a:srgbClr val="FFFFFF"/>
                </a:solidFill>
                <a:latin typeface="Arial"/>
                <a:cs typeface="Arial"/>
              </a:rPr>
              <a:t>sources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50" spc="114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65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spc="60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endParaRPr sz="3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5473405"/>
            <a:ext cx="201295" cy="4470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75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2400" y="5399277"/>
            <a:ext cx="10068560" cy="587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650" spc="60" dirty="0" smtClean="0">
                <a:solidFill>
                  <a:srgbClr val="FFFFFF"/>
                </a:solidFill>
                <a:latin typeface="Arial"/>
                <a:cs typeface="Arial"/>
              </a:rPr>
              <a:t>Outline </a:t>
            </a:r>
            <a:r>
              <a:rPr sz="3650" spc="10" dirty="0" smtClean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50" spc="5" dirty="0">
                <a:solidFill>
                  <a:srgbClr val="FFFFFF"/>
                </a:solidFill>
                <a:latin typeface="Arial"/>
                <a:cs typeface="Arial"/>
              </a:rPr>
              <a:t>line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650" spc="35" dirty="0">
                <a:solidFill>
                  <a:srgbClr val="FFFFFF"/>
                </a:solidFill>
                <a:latin typeface="Arial"/>
                <a:cs typeface="Arial"/>
              </a:rPr>
              <a:t>argument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50" spc="114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65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taken</a:t>
            </a:r>
            <a:endParaRPr sz="36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6536903"/>
            <a:ext cx="201295" cy="4470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75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2400" y="6466077"/>
            <a:ext cx="9929495" cy="222567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345"/>
              </a:spcBef>
            </a:pPr>
            <a:r>
              <a:rPr sz="3650" spc="-25" dirty="0">
                <a:solidFill>
                  <a:srgbClr val="FFFFFF"/>
                </a:solidFill>
                <a:latin typeface="Arial"/>
                <a:cs typeface="Arial"/>
              </a:rPr>
              <a:t>While </a:t>
            </a:r>
            <a:r>
              <a:rPr sz="3650" spc="35" dirty="0">
                <a:solidFill>
                  <a:srgbClr val="FFFFFF"/>
                </a:solidFill>
                <a:latin typeface="Arial"/>
                <a:cs typeface="Arial"/>
              </a:rPr>
              <a:t>students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have a sense of the 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direction </a:t>
            </a:r>
            <a:r>
              <a:rPr sz="3650" spc="8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key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focus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650" spc="5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3650" spc="-40" dirty="0">
                <a:solidFill>
                  <a:srgbClr val="FFFFFF"/>
                </a:solidFill>
                <a:latin typeface="Arial"/>
                <a:cs typeface="Arial"/>
              </a:rPr>
              <a:t>essay, </a:t>
            </a:r>
            <a:r>
              <a:rPr sz="3650" spc="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650" spc="5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sometimes </a:t>
            </a:r>
            <a:r>
              <a:rPr sz="3650" spc="55" dirty="0">
                <a:solidFill>
                  <a:srgbClr val="FFFFFF"/>
                </a:solidFill>
                <a:latin typeface="Arial"/>
                <a:cs typeface="Arial"/>
              </a:rPr>
              <a:t>advisable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3650" spc="5" dirty="0">
                <a:solidFill>
                  <a:srgbClr val="FFFFFF"/>
                </a:solidFill>
                <a:latin typeface="Arial"/>
                <a:cs typeface="Arial"/>
              </a:rPr>
              <a:t>finalize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6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spc="35" dirty="0">
                <a:solidFill>
                  <a:srgbClr val="FFFFFF"/>
                </a:solidFill>
                <a:latin typeface="Arial"/>
                <a:cs typeface="Arial"/>
              </a:rPr>
              <a:t>introduction  </a:t>
            </a:r>
            <a:r>
              <a:rPr sz="3650" spc="65" dirty="0">
                <a:solidFill>
                  <a:srgbClr val="FFFFFF"/>
                </a:solidFill>
                <a:latin typeface="Arial"/>
                <a:cs typeface="Arial"/>
              </a:rPr>
              <a:t>once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650" spc="114" dirty="0">
                <a:solidFill>
                  <a:srgbClr val="FFFFFF"/>
                </a:solidFill>
                <a:latin typeface="Arial"/>
                <a:cs typeface="Arial"/>
              </a:rPr>
              <a:t>body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of the essay </a:t>
            </a:r>
            <a:r>
              <a:rPr sz="3650" spc="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65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spc="60" dirty="0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endParaRPr sz="36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2900" y="266700"/>
            <a:ext cx="21596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90" dirty="0"/>
              <a:t>Body</a:t>
            </a:r>
            <a:endParaRPr sz="7200"/>
          </a:p>
        </p:txBody>
      </p:sp>
      <p:sp>
        <p:nvSpPr>
          <p:cNvPr id="3" name="object 3"/>
          <p:cNvSpPr txBox="1"/>
          <p:nvPr/>
        </p:nvSpPr>
        <p:spPr>
          <a:xfrm>
            <a:off x="990600" y="1689682"/>
            <a:ext cx="17018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35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6200" y="1620519"/>
            <a:ext cx="9271000" cy="479618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en-US" sz="3000" spc="2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spc="25" dirty="0" smtClean="0">
                <a:solidFill>
                  <a:srgbClr val="FFFFFF"/>
                </a:solidFill>
                <a:latin typeface="Arial"/>
                <a:cs typeface="Arial"/>
              </a:rPr>
              <a:t>esearch</a:t>
            </a:r>
            <a:r>
              <a:rPr sz="3000" spc="2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analysis, </a:t>
            </a:r>
            <a:r>
              <a:rPr sz="3000" spc="50" dirty="0">
                <a:solidFill>
                  <a:srgbClr val="FFFFFF"/>
                </a:solidFill>
                <a:latin typeface="Arial"/>
                <a:cs typeface="Arial"/>
              </a:rPr>
              <a:t>discussion </a:t>
            </a:r>
            <a:r>
              <a:rPr sz="3000" spc="7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evaluation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2573602"/>
            <a:ext cx="17018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35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6200" y="2509520"/>
            <a:ext cx="3837940" cy="4889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en-US" sz="3000" spc="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FFFFFF"/>
                </a:solidFill>
                <a:latin typeface="Arial"/>
                <a:cs typeface="Arial"/>
              </a:rPr>
              <a:t>reasoned</a:t>
            </a:r>
            <a:r>
              <a:rPr sz="3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30" dirty="0">
                <a:solidFill>
                  <a:srgbClr val="FFFFFF"/>
                </a:solidFill>
                <a:latin typeface="Arial"/>
                <a:cs typeface="Arial"/>
              </a:rPr>
              <a:t>argument.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5100" y="3457523"/>
            <a:ext cx="17018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35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0700" y="3385820"/>
            <a:ext cx="9436100" cy="479618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en-US" sz="3000" spc="25" dirty="0" smtClean="0">
                <a:solidFill>
                  <a:srgbClr val="FFFFFF"/>
                </a:solidFill>
                <a:latin typeface="Arial"/>
                <a:cs typeface="Arial"/>
              </a:rPr>
              <a:t>Evidence must be relevant to the research question. 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5100" y="4341442"/>
            <a:ext cx="17018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35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0700" y="4274820"/>
            <a:ext cx="7758430" cy="4889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en-US" sz="3000" spc="15" dirty="0" smtClean="0">
                <a:solidFill>
                  <a:srgbClr val="FFFFFF"/>
                </a:solidFill>
                <a:latin typeface="Arial"/>
                <a:cs typeface="Arial"/>
              </a:rPr>
              <a:t>It must be explicitly linked to the question.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5100" y="5225362"/>
            <a:ext cx="17018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35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2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0700" y="5151120"/>
            <a:ext cx="9817100" cy="941283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40"/>
              </a:spcBef>
            </a:pPr>
            <a:r>
              <a:rPr lang="en-US" sz="3000" spc="15" dirty="0" smtClean="0">
                <a:solidFill>
                  <a:srgbClr val="FFFFFF"/>
                </a:solidFill>
                <a:latin typeface="Arial"/>
                <a:cs typeface="Arial"/>
              </a:rPr>
              <a:t>Can use </a:t>
            </a:r>
            <a:r>
              <a:rPr lang="en-US" sz="3000" spc="55" dirty="0" smtClean="0">
                <a:solidFill>
                  <a:srgbClr val="FFFFFF"/>
                </a:solidFill>
                <a:latin typeface="Arial"/>
                <a:cs typeface="Arial"/>
              </a:rPr>
              <a:t>sub-headings </a:t>
            </a:r>
            <a:r>
              <a:rPr lang="en-US" sz="3000" spc="10" dirty="0" smtClean="0">
                <a:solidFill>
                  <a:srgbClr val="FFFFFF"/>
                </a:solidFill>
                <a:latin typeface="Arial"/>
                <a:cs typeface="Arial"/>
              </a:rPr>
              <a:t>within the </a:t>
            </a:r>
            <a:r>
              <a:rPr lang="en-US" sz="3000" spc="15" dirty="0" smtClean="0">
                <a:solidFill>
                  <a:srgbClr val="FFFFFF"/>
                </a:solidFill>
                <a:latin typeface="Arial"/>
                <a:cs typeface="Arial"/>
              </a:rPr>
              <a:t>main </a:t>
            </a:r>
            <a:r>
              <a:rPr lang="en-US" sz="3000" spc="100" dirty="0" smtClean="0">
                <a:solidFill>
                  <a:srgbClr val="FFFFFF"/>
                </a:solidFill>
                <a:latin typeface="Arial"/>
                <a:cs typeface="Arial"/>
              </a:rPr>
              <a:t>body </a:t>
            </a:r>
            <a:r>
              <a:rPr lang="en-US" sz="3000" spc="10" dirty="0" smtClean="0">
                <a:solidFill>
                  <a:srgbClr val="FFFFFF"/>
                </a:solidFill>
                <a:latin typeface="Arial"/>
                <a:cs typeface="Arial"/>
              </a:rPr>
              <a:t>of the</a:t>
            </a:r>
            <a:r>
              <a:rPr lang="en-US" sz="3000" spc="-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000" spc="15" dirty="0" smtClean="0">
                <a:solidFill>
                  <a:srgbClr val="FFFFFF"/>
                </a:solidFill>
                <a:latin typeface="Arial"/>
                <a:cs typeface="Arial"/>
              </a:rPr>
              <a:t>essay  </a:t>
            </a:r>
            <a:r>
              <a:rPr lang="en-US" sz="3000" spc="10" dirty="0" smtClean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lang="en-US" sz="3000" spc="55" dirty="0" smtClean="0">
                <a:solidFill>
                  <a:srgbClr val="FFFFFF"/>
                </a:solidFill>
                <a:latin typeface="Arial"/>
                <a:cs typeface="Arial"/>
              </a:rPr>
              <a:t>help </a:t>
            </a:r>
            <a:r>
              <a:rPr lang="en-US" sz="3000" spc="10" dirty="0" smtClean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US" sz="3000" spc="30" dirty="0" smtClean="0">
                <a:solidFill>
                  <a:srgbClr val="FFFFFF"/>
                </a:solidFill>
                <a:latin typeface="Arial"/>
                <a:cs typeface="Arial"/>
              </a:rPr>
              <a:t>reader </a:t>
            </a:r>
            <a:r>
              <a:rPr lang="en-US" sz="3000" spc="50" dirty="0" smtClean="0">
                <a:solidFill>
                  <a:srgbClr val="FFFFFF"/>
                </a:solidFill>
                <a:latin typeface="Arial"/>
                <a:cs typeface="Arial"/>
              </a:rPr>
              <a:t>understand </a:t>
            </a:r>
            <a:r>
              <a:rPr lang="en-US" sz="3000" spc="10" dirty="0" smtClean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lang="en-US" sz="3000" spc="-1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000" spc="35" dirty="0" smtClean="0">
                <a:solidFill>
                  <a:srgbClr val="FFFFFF"/>
                </a:solidFill>
                <a:latin typeface="Arial"/>
                <a:cs typeface="Arial"/>
              </a:rPr>
              <a:t>argument</a:t>
            </a:r>
            <a:endParaRPr lang="en-US"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9700" y="685800"/>
            <a:ext cx="510794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800309"/>
            <a:ext cx="201295" cy="4470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75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2400" y="2732277"/>
            <a:ext cx="9042400" cy="579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650" spc="10" dirty="0" smtClean="0">
                <a:solidFill>
                  <a:srgbClr val="FFFFFF"/>
                </a:solidFill>
                <a:latin typeface="Arial"/>
                <a:cs typeface="Arial"/>
              </a:rPr>
              <a:t>Must follow your line of argument.</a:t>
            </a:r>
            <a:endParaRPr sz="36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3863807"/>
            <a:ext cx="201295" cy="4470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75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2400" y="3786377"/>
            <a:ext cx="8356600" cy="579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650" spc="75" dirty="0" smtClean="0">
                <a:solidFill>
                  <a:srgbClr val="FFFFFF"/>
                </a:solidFill>
                <a:latin typeface="Arial"/>
                <a:cs typeface="Arial"/>
              </a:rPr>
              <a:t>Explain </a:t>
            </a:r>
            <a:r>
              <a:rPr sz="3650" spc="10" dirty="0" smtClean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3650" spc="-7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spc="5" dirty="0" smtClean="0">
                <a:solidFill>
                  <a:srgbClr val="FFFFFF"/>
                </a:solidFill>
                <a:latin typeface="Arial"/>
                <a:cs typeface="Arial"/>
              </a:rPr>
              <a:t>limitations</a:t>
            </a:r>
            <a:r>
              <a:rPr lang="en-US" sz="3650" spc="5" dirty="0" smtClean="0">
                <a:solidFill>
                  <a:srgbClr val="FFFFFF"/>
                </a:solidFill>
                <a:latin typeface="Arial"/>
                <a:cs typeface="Arial"/>
              </a:rPr>
              <a:t> of the argument</a:t>
            </a:r>
            <a:endParaRPr sz="36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4927305"/>
            <a:ext cx="201295" cy="4470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75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2400" y="4853177"/>
            <a:ext cx="9880600" cy="579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650" spc="10" dirty="0" smtClean="0">
                <a:solidFill>
                  <a:srgbClr val="FFFFFF"/>
                </a:solidFill>
                <a:latin typeface="Arial"/>
                <a:cs typeface="Arial"/>
              </a:rPr>
              <a:t>Identify </a:t>
            </a:r>
            <a:r>
              <a:rPr sz="3650" spc="30" dirty="0" smtClean="0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that have not </a:t>
            </a:r>
            <a:r>
              <a:rPr sz="3650" spc="65" dirty="0">
                <a:solidFill>
                  <a:srgbClr val="FFFFFF"/>
                </a:solidFill>
                <a:latin typeface="Arial"/>
                <a:cs typeface="Arial"/>
              </a:rPr>
              <a:t>been</a:t>
            </a:r>
            <a:r>
              <a:rPr sz="36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spc="25" dirty="0">
                <a:solidFill>
                  <a:srgbClr val="FFFFFF"/>
                </a:solidFill>
                <a:latin typeface="Arial"/>
                <a:cs typeface="Arial"/>
              </a:rPr>
              <a:t>resolved</a:t>
            </a:r>
            <a:endParaRPr sz="36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5990803"/>
            <a:ext cx="201295" cy="4470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750" spc="409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22400" y="5919977"/>
            <a:ext cx="10579735" cy="277177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345"/>
              </a:spcBef>
            </a:pPr>
            <a:r>
              <a:rPr sz="3650" spc="-25" dirty="0">
                <a:solidFill>
                  <a:srgbClr val="FFFFFF"/>
                </a:solidFill>
                <a:latin typeface="Arial"/>
                <a:cs typeface="Arial"/>
              </a:rPr>
              <a:t>While </a:t>
            </a:r>
            <a:r>
              <a:rPr sz="3650" spc="35" dirty="0">
                <a:solidFill>
                  <a:srgbClr val="FFFFFF"/>
                </a:solidFill>
                <a:latin typeface="Arial"/>
                <a:cs typeface="Arial"/>
              </a:rPr>
              <a:t>students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might </a:t>
            </a:r>
            <a:r>
              <a:rPr sz="3650" spc="60" dirty="0">
                <a:solidFill>
                  <a:srgbClr val="FFFFFF"/>
                </a:solidFill>
                <a:latin typeface="Arial"/>
                <a:cs typeface="Arial"/>
              </a:rPr>
              <a:t>draw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conclusions</a:t>
            </a:r>
            <a:r>
              <a:rPr sz="36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50" spc="25" dirty="0">
                <a:solidFill>
                  <a:srgbClr val="FFFFFF"/>
                </a:solidFill>
                <a:latin typeface="Arial"/>
                <a:cs typeface="Arial"/>
              </a:rPr>
              <a:t>throughout 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the essay </a:t>
            </a:r>
            <a:r>
              <a:rPr sz="3650" spc="100" dirty="0">
                <a:solidFill>
                  <a:srgbClr val="FFFFFF"/>
                </a:solidFill>
                <a:latin typeface="Arial"/>
                <a:cs typeface="Arial"/>
              </a:rPr>
              <a:t>based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3650" spc="5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findings, </a:t>
            </a:r>
            <a:r>
              <a:rPr sz="3650" spc="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650" spc="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650" spc="40" dirty="0">
                <a:solidFill>
                  <a:srgbClr val="FFFFFF"/>
                </a:solidFill>
                <a:latin typeface="Arial"/>
                <a:cs typeface="Arial"/>
              </a:rPr>
              <a:t>important 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3650" dirty="0">
                <a:solidFill>
                  <a:srgbClr val="FFFFFF"/>
                </a:solidFill>
                <a:latin typeface="Arial"/>
                <a:cs typeface="Arial"/>
              </a:rPr>
              <a:t>there </a:t>
            </a:r>
            <a:r>
              <a:rPr sz="3650" spc="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650" spc="5" dirty="0">
                <a:solidFill>
                  <a:srgbClr val="FFFFFF"/>
                </a:solidFill>
                <a:latin typeface="Arial"/>
                <a:cs typeface="Arial"/>
              </a:rPr>
              <a:t>final,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summative </a:t>
            </a:r>
            <a:r>
              <a:rPr sz="3650" spc="50" dirty="0">
                <a:solidFill>
                  <a:srgbClr val="FFFFFF"/>
                </a:solidFill>
                <a:latin typeface="Arial"/>
                <a:cs typeface="Arial"/>
              </a:rPr>
              <a:t>conclusion </a:t>
            </a:r>
            <a:r>
              <a:rPr sz="3650" spc="10" dirty="0">
                <a:solidFill>
                  <a:srgbClr val="FFFFFF"/>
                </a:solidFill>
                <a:latin typeface="Arial"/>
                <a:cs typeface="Arial"/>
              </a:rPr>
              <a:t>at the  </a:t>
            </a:r>
            <a:r>
              <a:rPr sz="3650" spc="60" dirty="0">
                <a:solidFill>
                  <a:srgbClr val="FFFFFF"/>
                </a:solidFill>
                <a:latin typeface="Arial"/>
                <a:cs typeface="Arial"/>
              </a:rPr>
              <a:t>end. </a:t>
            </a:r>
            <a:r>
              <a:rPr sz="3650" b="1" spc="5" dirty="0">
                <a:solidFill>
                  <a:srgbClr val="FF7E79"/>
                </a:solidFill>
                <a:latin typeface="Arial"/>
                <a:cs typeface="Arial"/>
              </a:rPr>
              <a:t>This conclusion(s) </a:t>
            </a:r>
            <a:r>
              <a:rPr sz="3650" b="1" spc="15" dirty="0">
                <a:solidFill>
                  <a:srgbClr val="FF7E79"/>
                </a:solidFill>
                <a:latin typeface="Arial"/>
                <a:cs typeface="Arial"/>
              </a:rPr>
              <a:t>must </a:t>
            </a:r>
            <a:r>
              <a:rPr sz="3650" b="1" spc="5" dirty="0">
                <a:solidFill>
                  <a:srgbClr val="FF7E79"/>
                </a:solidFill>
                <a:latin typeface="Arial"/>
                <a:cs typeface="Arial"/>
              </a:rPr>
              <a:t>relate to the  </a:t>
            </a:r>
            <a:r>
              <a:rPr sz="3650" b="1" spc="10" dirty="0">
                <a:solidFill>
                  <a:srgbClr val="FF7E79"/>
                </a:solidFill>
                <a:latin typeface="Arial"/>
                <a:cs typeface="Arial"/>
              </a:rPr>
              <a:t>research question</a:t>
            </a:r>
            <a:r>
              <a:rPr sz="3650" b="1" spc="-60" dirty="0">
                <a:solidFill>
                  <a:srgbClr val="FF7E79"/>
                </a:solidFill>
                <a:latin typeface="Arial"/>
                <a:cs typeface="Arial"/>
              </a:rPr>
              <a:t> </a:t>
            </a:r>
            <a:r>
              <a:rPr sz="3650" b="1" spc="10" dirty="0">
                <a:solidFill>
                  <a:srgbClr val="FF7E79"/>
                </a:solidFill>
                <a:latin typeface="Arial"/>
                <a:cs typeface="Arial"/>
              </a:rPr>
              <a:t>posed.</a:t>
            </a:r>
            <a:endParaRPr sz="36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7100" y="276860"/>
            <a:ext cx="6082665" cy="1084912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622300" marR="5080" indent="-609600">
              <a:lnSpc>
                <a:spcPts val="8000"/>
              </a:lnSpc>
              <a:spcBef>
                <a:spcPts val="420"/>
              </a:spcBef>
            </a:pPr>
            <a:r>
              <a:rPr sz="6700" spc="-5" dirty="0" smtClean="0"/>
              <a:t>References</a:t>
            </a:r>
            <a:endParaRPr sz="6700" dirty="0"/>
          </a:p>
        </p:txBody>
      </p:sp>
      <p:sp>
        <p:nvSpPr>
          <p:cNvPr id="3" name="object 3"/>
          <p:cNvSpPr txBox="1"/>
          <p:nvPr/>
        </p:nvSpPr>
        <p:spPr>
          <a:xfrm>
            <a:off x="990600" y="2720383"/>
            <a:ext cx="179705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36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600" y="2650489"/>
            <a:ext cx="955040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Choose a system </a:t>
            </a:r>
            <a:r>
              <a:rPr sz="3200" spc="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APA,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5" dirty="0" smtClean="0">
                <a:solidFill>
                  <a:srgbClr val="FFFFFF"/>
                </a:solidFill>
                <a:latin typeface="Arial"/>
                <a:cs typeface="Arial"/>
              </a:rPr>
              <a:t>MLA</a:t>
            </a:r>
            <a:r>
              <a:rPr lang="en-US" sz="32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mr-IN" sz="3200" spc="15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lang="en-US" sz="3200" spc="15" dirty="0" smtClean="0">
                <a:solidFill>
                  <a:srgbClr val="FFFFFF"/>
                </a:solidFill>
                <a:latin typeface="Arial"/>
                <a:cs typeface="Arial"/>
              </a:rPr>
              <a:t> Do not use footnotes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3656373"/>
            <a:ext cx="179705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36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1600" y="3577590"/>
            <a:ext cx="91694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3200" spc="10" dirty="0" smtClean="0">
                <a:solidFill>
                  <a:srgbClr val="FFFFFF"/>
                </a:solidFill>
                <a:latin typeface="Arial"/>
                <a:cs typeface="Arial"/>
              </a:rPr>
              <a:t>Citations in text must match Works cited listings.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4592363"/>
            <a:ext cx="179705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36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1600" y="4517390"/>
            <a:ext cx="792924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Cite </a:t>
            </a:r>
            <a:r>
              <a:rPr sz="3200" spc="0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3200" spc="40" dirty="0">
                <a:solidFill>
                  <a:srgbClr val="FFFFFF"/>
                </a:solidFill>
                <a:latin typeface="Arial"/>
                <a:cs typeface="Arial"/>
              </a:rPr>
              <a:t>ideas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3200" spc="55" dirty="0">
                <a:solidFill>
                  <a:srgbClr val="FFFFFF"/>
                </a:solidFill>
                <a:latin typeface="Arial"/>
                <a:cs typeface="Arial"/>
              </a:rPr>
              <a:t>came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someone</a:t>
            </a:r>
            <a:r>
              <a:rPr sz="32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else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5528353"/>
            <a:ext cx="179705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36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1600" y="5457190"/>
            <a:ext cx="94742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Cite </a:t>
            </a:r>
            <a:r>
              <a:rPr sz="3200" spc="0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" dirty="0" smtClean="0">
                <a:solidFill>
                  <a:srgbClr val="FFFFFF"/>
                </a:solidFill>
                <a:latin typeface="Arial"/>
                <a:cs typeface="Arial"/>
              </a:rPr>
              <a:t>quotes</a:t>
            </a:r>
            <a:r>
              <a:rPr lang="en-US" sz="3200" spc="35" dirty="0" smtClean="0">
                <a:solidFill>
                  <a:srgbClr val="FFFFFF"/>
                </a:solidFill>
                <a:latin typeface="Arial"/>
                <a:cs typeface="Arial"/>
              </a:rPr>
              <a:t> with page numbers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0600" y="6464343"/>
            <a:ext cx="179705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36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1600" y="6384290"/>
            <a:ext cx="925068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Cite </a:t>
            </a:r>
            <a:r>
              <a:rPr sz="3200" spc="5" dirty="0" smtClean="0">
                <a:solidFill>
                  <a:srgbClr val="FFFFFF"/>
                </a:solidFill>
                <a:latin typeface="Arial"/>
                <a:cs typeface="Arial"/>
              </a:rPr>
              <a:t>illustrations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0600" y="7400332"/>
            <a:ext cx="179705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36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71600" y="7324090"/>
            <a:ext cx="251079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55" dirty="0">
                <a:solidFill>
                  <a:srgbClr val="FFFFFF"/>
                </a:solidFill>
                <a:latin typeface="Arial"/>
                <a:cs typeface="Arial"/>
              </a:rPr>
              <a:t>Include</a:t>
            </a:r>
            <a:r>
              <a:rPr sz="32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30" dirty="0">
                <a:solidFill>
                  <a:srgbClr val="FFFFFF"/>
                </a:solidFill>
                <a:latin typeface="Arial"/>
                <a:cs typeface="Arial"/>
              </a:rPr>
              <a:t>URLs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0600" y="8336322"/>
            <a:ext cx="179705" cy="3949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00" spc="36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1600" y="8263890"/>
            <a:ext cx="979868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35" dirty="0">
                <a:solidFill>
                  <a:srgbClr val="FFFFFF"/>
                </a:solidFill>
                <a:latin typeface="Arial"/>
                <a:cs typeface="Arial"/>
              </a:rPr>
              <a:t>Works </a:t>
            </a:r>
            <a:r>
              <a:rPr sz="3200" spc="75" dirty="0">
                <a:solidFill>
                  <a:srgbClr val="FFFFFF"/>
                </a:solidFill>
                <a:latin typeface="Arial"/>
                <a:cs typeface="Arial"/>
              </a:rPr>
              <a:t>cited </a:t>
            </a:r>
            <a:r>
              <a:rPr sz="3200" spc="0" dirty="0">
                <a:solidFill>
                  <a:srgbClr val="FFFFFF"/>
                </a:solidFill>
                <a:latin typeface="Arial"/>
                <a:cs typeface="Arial"/>
              </a:rPr>
              <a:t>list -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end, alphabetical, </a:t>
            </a:r>
            <a:r>
              <a:rPr sz="3200" spc="60" dirty="0">
                <a:solidFill>
                  <a:srgbClr val="FFFFFF"/>
                </a:solidFill>
                <a:latin typeface="Arial"/>
                <a:cs typeface="Arial"/>
              </a:rPr>
              <a:t>hanging</a:t>
            </a:r>
            <a:r>
              <a:rPr sz="3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indent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638</Words>
  <Application>Microsoft Macintosh PowerPoint</Application>
  <PresentationFormat>Custom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Extended Essay</vt:lpstr>
      <vt:lpstr>Required Elements</vt:lpstr>
      <vt:lpstr>Title Page</vt:lpstr>
      <vt:lpstr>Title</vt:lpstr>
      <vt:lpstr>Table of Contents</vt:lpstr>
      <vt:lpstr>Introduction</vt:lpstr>
      <vt:lpstr>Body</vt:lpstr>
      <vt:lpstr>Conclusion</vt:lpstr>
      <vt:lpstr>References</vt:lpstr>
      <vt:lpstr>Other</vt:lpstr>
      <vt:lpstr>4000 word limit</vt:lpstr>
      <vt:lpstr>Illustrations (maps, diagrams, charts, tables, pictures)</vt:lpstr>
      <vt:lpstr>Appendices</vt:lpstr>
      <vt:lpstr>Academic Honesty</vt:lpstr>
      <vt:lpstr>Final Tips</vt:lpstr>
      <vt:lpstr>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Essay</dc:title>
  <cp:lastModifiedBy>John Crane</cp:lastModifiedBy>
  <cp:revision>9</cp:revision>
  <dcterms:created xsi:type="dcterms:W3CDTF">2017-10-15T08:39:00Z</dcterms:created>
  <dcterms:modified xsi:type="dcterms:W3CDTF">2017-10-15T08:56:00Z</dcterms:modified>
</cp:coreProperties>
</file>